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37FC29-9A46-4302-A8D6-0B03A4A46288}">
  <a:tblStyle styleId="{2137FC29-9A46-4302-A8D6-0B03A4A462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a37b231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a37b231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7a37b23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7a37b23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7a37b231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7a37b231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7a37b231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7a37b231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7a37b231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7a37b23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7a37b231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7a37b23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7a37b231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7a37b23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7a37b231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7a37b23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7a37b231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7a37b231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7a37b231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7a37b231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7a37b231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7a37b231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7a37b23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7a37b23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7a37b231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7a37b231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7a37b23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7a37b23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7a37b23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7a37b23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7a37b23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7a37b23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7a37b231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7a37b231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7a37b231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7a37b231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26.jp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5.jpg"/><Relationship Id="rId9" Type="http://schemas.openxmlformats.org/officeDocument/2006/relationships/image" Target="../media/image20.jpg"/><Relationship Id="rId5" Type="http://schemas.openxmlformats.org/officeDocument/2006/relationships/image" Target="../media/image8.jpg"/><Relationship Id="rId6" Type="http://schemas.openxmlformats.org/officeDocument/2006/relationships/image" Target="../media/image10.jpg"/><Relationship Id="rId7" Type="http://schemas.openxmlformats.org/officeDocument/2006/relationships/image" Target="../media/image13.jpg"/><Relationship Id="rId8"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9.jp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6.jpg"/><Relationship Id="rId9" Type="http://schemas.openxmlformats.org/officeDocument/2006/relationships/image" Target="../media/image15.jpg"/><Relationship Id="rId5" Type="http://schemas.openxmlformats.org/officeDocument/2006/relationships/image" Target="../media/image12.jpg"/><Relationship Id="rId6" Type="http://schemas.openxmlformats.org/officeDocument/2006/relationships/image" Target="../media/image6.jpg"/><Relationship Id="rId7" Type="http://schemas.openxmlformats.org/officeDocument/2006/relationships/image" Target="../media/image11.jpg"/><Relationship Id="rId8"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14.jpg"/><Relationship Id="rId6"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87550" y="1413000"/>
            <a:ext cx="5017500" cy="20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Improved Regularization of CNN with Cutout &amp; Random Earsing</a:t>
            </a:r>
            <a:endParaRPr sz="3100"/>
          </a:p>
        </p:txBody>
      </p:sp>
      <p:sp>
        <p:nvSpPr>
          <p:cNvPr id="229" name="Google Shape;229;p17"/>
          <p:cNvSpPr txBox="1"/>
          <p:nvPr>
            <p:ph idx="1" type="subTitle"/>
          </p:nvPr>
        </p:nvSpPr>
        <p:spPr>
          <a:xfrm>
            <a:off x="5083950" y="3850275"/>
            <a:ext cx="3470700" cy="1257000"/>
          </a:xfrm>
          <a:prstGeom prst="rect">
            <a:avLst/>
          </a:prstGeom>
        </p:spPr>
        <p:txBody>
          <a:bodyPr anchorCtr="0" anchor="t" bIns="91425" lIns="91425" spcFirstLastPara="1" rIns="91425" wrap="square" tIns="91425">
            <a:noAutofit/>
          </a:bodyPr>
          <a:lstStyle/>
          <a:p>
            <a:pPr indent="0" lvl="0" marL="0" rtl="0" algn="r">
              <a:lnSpc>
                <a:spcPct val="6000"/>
              </a:lnSpc>
              <a:spcBef>
                <a:spcPts val="0"/>
              </a:spcBef>
              <a:spcAft>
                <a:spcPts val="0"/>
              </a:spcAft>
              <a:buNone/>
            </a:pPr>
            <a:r>
              <a:rPr lang="en-GB" sz="1900"/>
              <a:t>Team- Encoders</a:t>
            </a:r>
            <a:endParaRPr/>
          </a:p>
          <a:p>
            <a:pPr indent="0" lvl="0" marL="0" rtl="0" algn="r">
              <a:lnSpc>
                <a:spcPct val="6000"/>
              </a:lnSpc>
              <a:spcBef>
                <a:spcPts val="1600"/>
              </a:spcBef>
              <a:spcAft>
                <a:spcPts val="0"/>
              </a:spcAft>
              <a:buNone/>
            </a:pPr>
            <a:r>
              <a:rPr lang="en-GB"/>
              <a:t>Padigala Lakshman Sai - 2021201069</a:t>
            </a:r>
            <a:endParaRPr/>
          </a:p>
          <a:p>
            <a:pPr indent="0" lvl="0" marL="0" rtl="0" algn="r">
              <a:lnSpc>
                <a:spcPct val="6000"/>
              </a:lnSpc>
              <a:spcBef>
                <a:spcPts val="1600"/>
              </a:spcBef>
              <a:spcAft>
                <a:spcPts val="0"/>
              </a:spcAft>
              <a:buNone/>
            </a:pPr>
            <a:r>
              <a:rPr lang="en-GB"/>
              <a:t>D Prasanth Rao - 2021201005</a:t>
            </a:r>
            <a:endParaRPr/>
          </a:p>
          <a:p>
            <a:pPr indent="0" lvl="0" marL="0" rtl="0" algn="r">
              <a:lnSpc>
                <a:spcPct val="6000"/>
              </a:lnSpc>
              <a:spcBef>
                <a:spcPts val="1600"/>
              </a:spcBef>
              <a:spcAft>
                <a:spcPts val="0"/>
              </a:spcAft>
              <a:buNone/>
            </a:pPr>
            <a:r>
              <a:rPr lang="en-GB"/>
              <a:t>B Anjaneyulu - 2021202008</a:t>
            </a:r>
            <a:endParaRPr/>
          </a:p>
          <a:p>
            <a:pPr indent="0" lvl="0" marL="0" rtl="0" algn="r">
              <a:lnSpc>
                <a:spcPct val="6000"/>
              </a:lnSpc>
              <a:spcBef>
                <a:spcPts val="1600"/>
              </a:spcBef>
              <a:spcAft>
                <a:spcPts val="0"/>
              </a:spcAft>
              <a:buNone/>
            </a:pPr>
            <a:r>
              <a:t/>
            </a:r>
            <a:endParaRPr/>
          </a:p>
          <a:p>
            <a:pPr indent="0" lvl="0" marL="0" rtl="0" algn="r">
              <a:lnSpc>
                <a:spcPct val="6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1297500" y="393750"/>
            <a:ext cx="3798900" cy="6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Images</a:t>
            </a:r>
            <a:endParaRPr/>
          </a:p>
        </p:txBody>
      </p:sp>
      <p:sp>
        <p:nvSpPr>
          <p:cNvPr id="301" name="Google Shape;301;p26"/>
          <p:cNvSpPr txBox="1"/>
          <p:nvPr/>
        </p:nvSpPr>
        <p:spPr>
          <a:xfrm>
            <a:off x="1125150" y="1039425"/>
            <a:ext cx="222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Randomized Images</a:t>
            </a:r>
            <a:endParaRPr sz="1600">
              <a:solidFill>
                <a:schemeClr val="lt1"/>
              </a:solidFill>
              <a:latin typeface="Lato"/>
              <a:ea typeface="Lato"/>
              <a:cs typeface="Lato"/>
              <a:sym typeface="Lato"/>
            </a:endParaRPr>
          </a:p>
        </p:txBody>
      </p:sp>
      <p:pic>
        <p:nvPicPr>
          <p:cNvPr id="302" name="Google Shape;302;p26"/>
          <p:cNvPicPr preferRelativeResize="0"/>
          <p:nvPr/>
        </p:nvPicPr>
        <p:blipFill>
          <a:blip r:embed="rId3">
            <a:alphaModFix/>
          </a:blip>
          <a:stretch>
            <a:fillRect/>
          </a:stretch>
        </p:blipFill>
        <p:spPr>
          <a:xfrm>
            <a:off x="1430025" y="1470525"/>
            <a:ext cx="1125325" cy="908350"/>
          </a:xfrm>
          <a:prstGeom prst="rect">
            <a:avLst/>
          </a:prstGeom>
          <a:noFill/>
          <a:ln>
            <a:noFill/>
          </a:ln>
        </p:spPr>
      </p:pic>
      <p:pic>
        <p:nvPicPr>
          <p:cNvPr id="303" name="Google Shape;303;p26"/>
          <p:cNvPicPr preferRelativeResize="0"/>
          <p:nvPr/>
        </p:nvPicPr>
        <p:blipFill>
          <a:blip r:embed="rId4">
            <a:alphaModFix/>
          </a:blip>
          <a:stretch>
            <a:fillRect/>
          </a:stretch>
        </p:blipFill>
        <p:spPr>
          <a:xfrm>
            <a:off x="2992025" y="1470525"/>
            <a:ext cx="1099900" cy="908350"/>
          </a:xfrm>
          <a:prstGeom prst="rect">
            <a:avLst/>
          </a:prstGeom>
          <a:noFill/>
          <a:ln>
            <a:noFill/>
          </a:ln>
        </p:spPr>
      </p:pic>
      <p:pic>
        <p:nvPicPr>
          <p:cNvPr id="304" name="Google Shape;304;p26"/>
          <p:cNvPicPr preferRelativeResize="0"/>
          <p:nvPr/>
        </p:nvPicPr>
        <p:blipFill>
          <a:blip r:embed="rId5">
            <a:alphaModFix/>
          </a:blip>
          <a:stretch>
            <a:fillRect/>
          </a:stretch>
        </p:blipFill>
        <p:spPr>
          <a:xfrm>
            <a:off x="4385075" y="1427575"/>
            <a:ext cx="1379925" cy="951300"/>
          </a:xfrm>
          <a:prstGeom prst="rect">
            <a:avLst/>
          </a:prstGeom>
          <a:noFill/>
          <a:ln>
            <a:noFill/>
          </a:ln>
        </p:spPr>
      </p:pic>
      <p:pic>
        <p:nvPicPr>
          <p:cNvPr id="305" name="Google Shape;305;p26"/>
          <p:cNvPicPr preferRelativeResize="0"/>
          <p:nvPr/>
        </p:nvPicPr>
        <p:blipFill>
          <a:blip r:embed="rId6">
            <a:alphaModFix/>
          </a:blip>
          <a:stretch>
            <a:fillRect/>
          </a:stretch>
        </p:blipFill>
        <p:spPr>
          <a:xfrm>
            <a:off x="6235525" y="1404201"/>
            <a:ext cx="1099900" cy="1040977"/>
          </a:xfrm>
          <a:prstGeom prst="rect">
            <a:avLst/>
          </a:prstGeom>
          <a:noFill/>
          <a:ln>
            <a:noFill/>
          </a:ln>
        </p:spPr>
      </p:pic>
      <p:sp>
        <p:nvSpPr>
          <p:cNvPr id="306" name="Google Shape;306;p26"/>
          <p:cNvSpPr txBox="1"/>
          <p:nvPr/>
        </p:nvSpPr>
        <p:spPr>
          <a:xfrm>
            <a:off x="1210875" y="2850350"/>
            <a:ext cx="20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Original Images</a:t>
            </a:r>
            <a:endParaRPr>
              <a:solidFill>
                <a:schemeClr val="lt1"/>
              </a:solidFill>
              <a:latin typeface="Lato"/>
              <a:ea typeface="Lato"/>
              <a:cs typeface="Lato"/>
              <a:sym typeface="Lato"/>
            </a:endParaRPr>
          </a:p>
        </p:txBody>
      </p:sp>
      <p:pic>
        <p:nvPicPr>
          <p:cNvPr id="307" name="Google Shape;307;p26"/>
          <p:cNvPicPr preferRelativeResize="0"/>
          <p:nvPr/>
        </p:nvPicPr>
        <p:blipFill>
          <a:blip r:embed="rId7">
            <a:alphaModFix/>
          </a:blip>
          <a:stretch>
            <a:fillRect/>
          </a:stretch>
        </p:blipFill>
        <p:spPr>
          <a:xfrm>
            <a:off x="4481525" y="3345650"/>
            <a:ext cx="1433500" cy="951300"/>
          </a:xfrm>
          <a:prstGeom prst="rect">
            <a:avLst/>
          </a:prstGeom>
          <a:noFill/>
          <a:ln>
            <a:noFill/>
          </a:ln>
        </p:spPr>
      </p:pic>
      <p:pic>
        <p:nvPicPr>
          <p:cNvPr id="308" name="Google Shape;308;p26"/>
          <p:cNvPicPr preferRelativeResize="0"/>
          <p:nvPr/>
        </p:nvPicPr>
        <p:blipFill>
          <a:blip r:embed="rId8">
            <a:alphaModFix/>
          </a:blip>
          <a:stretch>
            <a:fillRect/>
          </a:stretch>
        </p:blipFill>
        <p:spPr>
          <a:xfrm>
            <a:off x="1430025" y="3345650"/>
            <a:ext cx="1099900" cy="951300"/>
          </a:xfrm>
          <a:prstGeom prst="rect">
            <a:avLst/>
          </a:prstGeom>
          <a:noFill/>
          <a:ln>
            <a:noFill/>
          </a:ln>
        </p:spPr>
      </p:pic>
      <p:pic>
        <p:nvPicPr>
          <p:cNvPr id="309" name="Google Shape;309;p26"/>
          <p:cNvPicPr preferRelativeResize="0"/>
          <p:nvPr/>
        </p:nvPicPr>
        <p:blipFill>
          <a:blip r:embed="rId9">
            <a:alphaModFix/>
          </a:blip>
          <a:stretch>
            <a:fillRect/>
          </a:stretch>
        </p:blipFill>
        <p:spPr>
          <a:xfrm>
            <a:off x="2955775" y="3345650"/>
            <a:ext cx="1099900" cy="951300"/>
          </a:xfrm>
          <a:prstGeom prst="rect">
            <a:avLst/>
          </a:prstGeom>
          <a:noFill/>
          <a:ln>
            <a:noFill/>
          </a:ln>
        </p:spPr>
      </p:pic>
      <p:pic>
        <p:nvPicPr>
          <p:cNvPr id="310" name="Google Shape;310;p26"/>
          <p:cNvPicPr preferRelativeResize="0"/>
          <p:nvPr/>
        </p:nvPicPr>
        <p:blipFill>
          <a:blip r:embed="rId10">
            <a:alphaModFix/>
          </a:blip>
          <a:stretch>
            <a:fillRect/>
          </a:stretch>
        </p:blipFill>
        <p:spPr>
          <a:xfrm>
            <a:off x="6235525" y="3345650"/>
            <a:ext cx="1125325" cy="95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Set</a:t>
            </a:r>
            <a:endParaRPr/>
          </a:p>
        </p:txBody>
      </p:sp>
      <p:sp>
        <p:nvSpPr>
          <p:cNvPr id="316" name="Google Shape;316;p27"/>
          <p:cNvSpPr txBox="1"/>
          <p:nvPr>
            <p:ph idx="1" type="body"/>
          </p:nvPr>
        </p:nvSpPr>
        <p:spPr>
          <a:xfrm>
            <a:off x="1297500" y="1050650"/>
            <a:ext cx="6881100" cy="112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SVHN</a:t>
            </a:r>
            <a:endParaRPr sz="1600">
              <a:solidFill>
                <a:srgbClr val="FFFFFF"/>
              </a:solidFill>
            </a:endParaRPr>
          </a:p>
          <a:p>
            <a:pPr indent="0" lvl="0" marL="457200" rtl="0" algn="l">
              <a:spcBef>
                <a:spcPts val="1600"/>
              </a:spcBef>
              <a:spcAft>
                <a:spcPts val="0"/>
              </a:spcAft>
              <a:buNone/>
            </a:pPr>
            <a:r>
              <a:rPr lang="en-GB" sz="1500">
                <a:solidFill>
                  <a:srgbClr val="FFFFFF"/>
                </a:solidFill>
              </a:rPr>
              <a:t>Images of Street View House Numbers, which is a real world dataset a benchmark dataset for digit classification.</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317" name="Google Shape;317;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18" name="Google Shape;318;p27"/>
          <p:cNvPicPr preferRelativeResize="0"/>
          <p:nvPr/>
        </p:nvPicPr>
        <p:blipFill>
          <a:blip r:embed="rId3">
            <a:alphaModFix/>
          </a:blip>
          <a:stretch>
            <a:fillRect/>
          </a:stretch>
        </p:blipFill>
        <p:spPr>
          <a:xfrm>
            <a:off x="2219700" y="2327775"/>
            <a:ext cx="4267200" cy="232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8"/>
          <p:cNvSpPr txBox="1"/>
          <p:nvPr>
            <p:ph type="title"/>
          </p:nvPr>
        </p:nvSpPr>
        <p:spPr>
          <a:xfrm>
            <a:off x="1297500" y="479450"/>
            <a:ext cx="42597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Details</a:t>
            </a:r>
            <a:endParaRPr/>
          </a:p>
        </p:txBody>
      </p:sp>
      <p:sp>
        <p:nvSpPr>
          <p:cNvPr id="324" name="Google Shape;324;p28"/>
          <p:cNvSpPr txBox="1"/>
          <p:nvPr>
            <p:ph idx="1" type="body"/>
          </p:nvPr>
        </p:nvSpPr>
        <p:spPr>
          <a:xfrm>
            <a:off x="1297500" y="1050650"/>
            <a:ext cx="6881100" cy="112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ResNet-18</a:t>
            </a:r>
            <a:endParaRPr sz="1600">
              <a:solidFill>
                <a:srgbClr val="FFFFFF"/>
              </a:solidFill>
            </a:endParaRPr>
          </a:p>
          <a:p>
            <a:pPr indent="0" lvl="0" marL="457200" rtl="0" algn="l">
              <a:spcBef>
                <a:spcPts val="1600"/>
              </a:spcBef>
              <a:spcAft>
                <a:spcPts val="0"/>
              </a:spcAft>
              <a:buNone/>
            </a:pPr>
            <a:r>
              <a:rPr lang="en-GB" sz="1500">
                <a:solidFill>
                  <a:srgbClr val="FFFFFF"/>
                </a:solidFill>
              </a:rPr>
              <a:t>ResNet-18 is a convolutional neural network that is 18 layers deep with 3 skip connections and 4 Residual blocks</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325" name="Google Shape;325;p28"/>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26" name="Google Shape;326;p28"/>
          <p:cNvPicPr preferRelativeResize="0"/>
          <p:nvPr/>
        </p:nvPicPr>
        <p:blipFill>
          <a:blip r:embed="rId3">
            <a:alphaModFix/>
          </a:blip>
          <a:stretch>
            <a:fillRect/>
          </a:stretch>
        </p:blipFill>
        <p:spPr>
          <a:xfrm>
            <a:off x="2269775" y="2273225"/>
            <a:ext cx="4496000" cy="273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9"/>
          <p:cNvPicPr preferRelativeResize="0"/>
          <p:nvPr/>
        </p:nvPicPr>
        <p:blipFill rotWithShape="1">
          <a:blip r:embed="rId3">
            <a:alphaModFix/>
          </a:blip>
          <a:srcRect b="10464" l="0" r="0" t="11270"/>
          <a:stretch/>
        </p:blipFill>
        <p:spPr>
          <a:xfrm>
            <a:off x="1044500" y="1009325"/>
            <a:ext cx="7981950" cy="3362350"/>
          </a:xfrm>
          <a:prstGeom prst="rect">
            <a:avLst/>
          </a:prstGeom>
          <a:noFill/>
          <a:ln>
            <a:noFill/>
          </a:ln>
        </p:spPr>
      </p:pic>
      <p:sp>
        <p:nvSpPr>
          <p:cNvPr id="332" name="Google Shape;332;p29"/>
          <p:cNvSpPr txBox="1"/>
          <p:nvPr/>
        </p:nvSpPr>
        <p:spPr>
          <a:xfrm>
            <a:off x="2889975" y="4535225"/>
            <a:ext cx="38076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GB" sz="1600">
                <a:solidFill>
                  <a:schemeClr val="lt1"/>
                </a:solidFill>
                <a:latin typeface="Lato"/>
                <a:ea typeface="Lato"/>
                <a:cs typeface="Lato"/>
                <a:sym typeface="Lato"/>
              </a:rPr>
              <a:t>ResNet-18</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1297500" y="479450"/>
            <a:ext cx="42597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Details</a:t>
            </a:r>
            <a:endParaRPr/>
          </a:p>
        </p:txBody>
      </p:sp>
      <p:sp>
        <p:nvSpPr>
          <p:cNvPr id="338" name="Google Shape;338;p30"/>
          <p:cNvSpPr txBox="1"/>
          <p:nvPr>
            <p:ph idx="1" type="body"/>
          </p:nvPr>
        </p:nvSpPr>
        <p:spPr>
          <a:xfrm>
            <a:off x="1297500" y="1050650"/>
            <a:ext cx="6881100" cy="20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WideResNet 16-8</a:t>
            </a:r>
            <a:endParaRPr sz="1600">
              <a:solidFill>
                <a:srgbClr val="FFFFFF"/>
              </a:solidFill>
            </a:endParaRPr>
          </a:p>
          <a:p>
            <a:pPr indent="0" lvl="0" marL="0" rtl="0" algn="l">
              <a:spcBef>
                <a:spcPts val="1600"/>
              </a:spcBef>
              <a:spcAft>
                <a:spcPts val="0"/>
              </a:spcAft>
              <a:buNone/>
            </a:pPr>
            <a:r>
              <a:rPr lang="en-GB" sz="1600">
                <a:solidFill>
                  <a:srgbClr val="FFFFFF"/>
                </a:solidFill>
              </a:rPr>
              <a:t>widening Residual Network (ResNet), the network can be shallower with the same accuracy or improved accuracy. Shallower network means, Number of layers can be reduced, Training time can be shorter as well</a:t>
            </a:r>
            <a:r>
              <a:rPr lang="en-GB" sz="1600">
                <a:solidFill>
                  <a:srgbClr val="FFFFFF"/>
                </a:solidFill>
              </a:rPr>
              <a:t>.</a:t>
            </a:r>
            <a:endParaRPr sz="1600">
              <a:solidFill>
                <a:srgbClr val="FFFFFF"/>
              </a:solidFill>
            </a:endParaRPr>
          </a:p>
          <a:p>
            <a:pPr indent="-330200" lvl="0" marL="457200" rtl="0" algn="l">
              <a:spcBef>
                <a:spcPts val="1600"/>
              </a:spcBef>
              <a:spcAft>
                <a:spcPts val="1600"/>
              </a:spcAft>
              <a:buClr>
                <a:srgbClr val="FFFFFF"/>
              </a:buClr>
              <a:buSzPts val="1600"/>
              <a:buChar char="●"/>
            </a:pPr>
            <a:r>
              <a:rPr lang="en-GB" sz="1500"/>
              <a:t>WideResNet with depth of 16 and widening factor of 8. </a:t>
            </a:r>
            <a:endParaRPr sz="1600">
              <a:solidFill>
                <a:srgbClr val="FFFFFF"/>
              </a:solidFill>
            </a:endParaRPr>
          </a:p>
        </p:txBody>
      </p:sp>
      <p:sp>
        <p:nvSpPr>
          <p:cNvPr id="339" name="Google Shape;339;p3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40" name="Google Shape;340;p30"/>
          <p:cNvPicPr preferRelativeResize="0"/>
          <p:nvPr/>
        </p:nvPicPr>
        <p:blipFill>
          <a:blip r:embed="rId3">
            <a:alphaModFix/>
          </a:blip>
          <a:stretch>
            <a:fillRect/>
          </a:stretch>
        </p:blipFill>
        <p:spPr>
          <a:xfrm>
            <a:off x="2955475" y="3253850"/>
            <a:ext cx="2601719" cy="173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346" name="Google Shape;346;p31"/>
          <p:cNvSpPr txBox="1"/>
          <p:nvPr>
            <p:ph idx="1" type="body"/>
          </p:nvPr>
        </p:nvSpPr>
        <p:spPr>
          <a:xfrm>
            <a:off x="1297500" y="1050650"/>
            <a:ext cx="6881100" cy="51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Cutout with patch </a:t>
            </a:r>
            <a:r>
              <a:rPr lang="en-GB" sz="1600">
                <a:solidFill>
                  <a:srgbClr val="FFFFFF"/>
                </a:solidFill>
              </a:rPr>
              <a:t>length</a:t>
            </a:r>
            <a:r>
              <a:rPr lang="en-GB" sz="1600">
                <a:solidFill>
                  <a:srgbClr val="FFFFFF"/>
                </a:solidFill>
              </a:rPr>
              <a:t> of 20x20 using WideResNet-16-8</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347" name="Google Shape;347;p3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graphicFrame>
        <p:nvGraphicFramePr>
          <p:cNvPr id="348" name="Google Shape;348;p31"/>
          <p:cNvGraphicFramePr/>
          <p:nvPr/>
        </p:nvGraphicFramePr>
        <p:xfrm>
          <a:off x="952500" y="1639550"/>
          <a:ext cx="3000000" cy="3000000"/>
        </p:xfrm>
        <a:graphic>
          <a:graphicData uri="http://schemas.openxmlformats.org/drawingml/2006/table">
            <a:tbl>
              <a:tblPr>
                <a:noFill/>
                <a:tableStyleId>{2137FC29-9A46-4302-A8D6-0B03A4A46288}</a:tableStyleId>
              </a:tblPr>
              <a:tblGrid>
                <a:gridCol w="1655775"/>
                <a:gridCol w="1655775"/>
                <a:gridCol w="1655775"/>
                <a:gridCol w="1655775"/>
              </a:tblGrid>
              <a:tr h="370375">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Regularization</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Patch Size</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Training Accuracy</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Testing Accuracy</a:t>
                      </a:r>
                      <a:endParaRPr sz="1100"/>
                    </a:p>
                  </a:txBody>
                  <a:tcPr marT="91425" marB="91425" marR="91425" marL="91425"/>
                </a:tc>
              </a:tr>
              <a:tr h="370375">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Cutout</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20X20</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95.8</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97.2</a:t>
                      </a:r>
                      <a:endParaRPr sz="1100"/>
                    </a:p>
                  </a:txBody>
                  <a:tcPr marT="91425" marB="91425" marR="91425" marL="91425"/>
                </a:tc>
              </a:tr>
              <a:tr h="370375">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Without Cutout</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99.0</a:t>
                      </a:r>
                      <a:endParaRPr sz="1100"/>
                    </a:p>
                  </a:txBody>
                  <a:tcPr marT="91425" marB="91425" marR="91425" marL="91425"/>
                </a:tc>
                <a:tc>
                  <a:txBody>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97.0</a:t>
                      </a:r>
                      <a:endParaRPr sz="1100"/>
                    </a:p>
                  </a:txBody>
                  <a:tcPr marT="91425" marB="91425" marR="91425" marL="91425"/>
                </a:tc>
              </a:tr>
            </a:tbl>
          </a:graphicData>
        </a:graphic>
      </p:graphicFrame>
      <p:pic>
        <p:nvPicPr>
          <p:cNvPr id="349" name="Google Shape;349;p31"/>
          <p:cNvPicPr preferRelativeResize="0"/>
          <p:nvPr/>
        </p:nvPicPr>
        <p:blipFill>
          <a:blip r:embed="rId3">
            <a:alphaModFix/>
          </a:blip>
          <a:stretch>
            <a:fillRect/>
          </a:stretch>
        </p:blipFill>
        <p:spPr>
          <a:xfrm>
            <a:off x="952500" y="2858660"/>
            <a:ext cx="3241938" cy="2132440"/>
          </a:xfrm>
          <a:prstGeom prst="rect">
            <a:avLst/>
          </a:prstGeom>
          <a:noFill/>
          <a:ln>
            <a:noFill/>
          </a:ln>
        </p:spPr>
      </p:pic>
      <p:pic>
        <p:nvPicPr>
          <p:cNvPr id="350" name="Google Shape;350;p31"/>
          <p:cNvPicPr preferRelativeResize="0"/>
          <p:nvPr/>
        </p:nvPicPr>
        <p:blipFill>
          <a:blip r:embed="rId4">
            <a:alphaModFix/>
          </a:blip>
          <a:stretch>
            <a:fillRect/>
          </a:stretch>
        </p:blipFill>
        <p:spPr>
          <a:xfrm>
            <a:off x="4346838" y="2858660"/>
            <a:ext cx="3341461" cy="21135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356" name="Google Shape;356;p32"/>
          <p:cNvSpPr txBox="1"/>
          <p:nvPr>
            <p:ph idx="1" type="body"/>
          </p:nvPr>
        </p:nvSpPr>
        <p:spPr>
          <a:xfrm>
            <a:off x="1297500" y="1050650"/>
            <a:ext cx="6881100" cy="51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Cutout with patch length of </a:t>
            </a:r>
            <a:r>
              <a:rPr lang="en-GB" sz="1600">
                <a:solidFill>
                  <a:srgbClr val="FFFFFF"/>
                </a:solidFill>
              </a:rPr>
              <a:t>varying</a:t>
            </a:r>
            <a:r>
              <a:rPr lang="en-GB" sz="1600">
                <a:solidFill>
                  <a:srgbClr val="FFFFFF"/>
                </a:solidFill>
              </a:rPr>
              <a:t> lengths using ResNet-18</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357" name="Google Shape;357;p3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graphicFrame>
        <p:nvGraphicFramePr>
          <p:cNvPr id="358" name="Google Shape;358;p32"/>
          <p:cNvGraphicFramePr/>
          <p:nvPr/>
        </p:nvGraphicFramePr>
        <p:xfrm>
          <a:off x="952500" y="1563350"/>
          <a:ext cx="3000000" cy="3000000"/>
        </p:xfrm>
        <a:graphic>
          <a:graphicData uri="http://schemas.openxmlformats.org/drawingml/2006/table">
            <a:tbl>
              <a:tblPr>
                <a:noFill/>
                <a:tableStyleId>{2137FC29-9A46-4302-A8D6-0B03A4A46288}</a:tableStyleId>
              </a:tblPr>
              <a:tblGrid>
                <a:gridCol w="1655775"/>
                <a:gridCol w="1655775"/>
                <a:gridCol w="1655775"/>
                <a:gridCol w="1655775"/>
              </a:tblGrid>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Regularization</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Patch Size</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Training Accuracy</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Testing Accuracy</a:t>
                      </a:r>
                      <a:endParaRPr sz="1100"/>
                    </a:p>
                  </a:txBody>
                  <a:tcPr marT="91425" marB="91425" marR="91425" marL="91425"/>
                </a:tc>
              </a:tr>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Cutout</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8x8</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95.3</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92.2</a:t>
                      </a:r>
                      <a:endParaRPr sz="1100"/>
                    </a:p>
                  </a:txBody>
                  <a:tcPr marT="91425" marB="91425" marR="91425" marL="91425"/>
                </a:tc>
              </a:tr>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Cutout</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12x12</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93.6</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94.1</a:t>
                      </a:r>
                      <a:endParaRPr sz="1100"/>
                    </a:p>
                  </a:txBody>
                  <a:tcPr marT="91425" marB="91425" marR="91425" marL="91425"/>
                </a:tc>
              </a:tr>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Cutout</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16x16</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90.4</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94.8</a:t>
                      </a:r>
                      <a:endParaRPr sz="1100"/>
                    </a:p>
                  </a:txBody>
                  <a:tcPr marT="91425" marB="91425" marR="91425" marL="91425"/>
                </a:tc>
              </a:tr>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Cutout</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20x20</a:t>
                      </a:r>
                      <a:endParaRPr sz="1300">
                        <a:solidFill>
                          <a:schemeClr val="lt1"/>
                        </a:solidFill>
                        <a:latin typeface="Lato"/>
                        <a:ea typeface="Lato"/>
                        <a:cs typeface="Lato"/>
                        <a:sym typeface="Lato"/>
                      </a:endParaRPr>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85.7</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95.3</a:t>
                      </a:r>
                      <a:endParaRPr sz="1100"/>
                    </a:p>
                  </a:txBody>
                  <a:tcPr marT="91425" marB="91425" marR="91425" marL="91425"/>
                </a:tc>
              </a:tr>
              <a:tr h="370375">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Without Cutout</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96.6</a:t>
                      </a:r>
                      <a:endParaRPr sz="1100"/>
                    </a:p>
                  </a:txBody>
                  <a:tcPr marT="91425" marB="91425" marR="91425" marL="91425"/>
                </a:tc>
                <a:tc>
                  <a:txBody>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89.3</a:t>
                      </a:r>
                      <a:endParaRPr sz="11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3"/>
          <p:cNvPicPr preferRelativeResize="0"/>
          <p:nvPr/>
        </p:nvPicPr>
        <p:blipFill>
          <a:blip r:embed="rId3">
            <a:alphaModFix/>
          </a:blip>
          <a:stretch>
            <a:fillRect/>
          </a:stretch>
        </p:blipFill>
        <p:spPr>
          <a:xfrm>
            <a:off x="700075" y="1027350"/>
            <a:ext cx="3914775" cy="2600325"/>
          </a:xfrm>
          <a:prstGeom prst="rect">
            <a:avLst/>
          </a:prstGeom>
          <a:noFill/>
          <a:ln>
            <a:noFill/>
          </a:ln>
        </p:spPr>
      </p:pic>
      <p:pic>
        <p:nvPicPr>
          <p:cNvPr id="364" name="Google Shape;364;p33"/>
          <p:cNvPicPr preferRelativeResize="0"/>
          <p:nvPr/>
        </p:nvPicPr>
        <p:blipFill>
          <a:blip r:embed="rId4">
            <a:alphaModFix/>
          </a:blip>
          <a:stretch>
            <a:fillRect/>
          </a:stretch>
        </p:blipFill>
        <p:spPr>
          <a:xfrm>
            <a:off x="4767250" y="1027350"/>
            <a:ext cx="3810000" cy="2676525"/>
          </a:xfrm>
          <a:prstGeom prst="rect">
            <a:avLst/>
          </a:prstGeom>
          <a:noFill/>
          <a:ln>
            <a:noFill/>
          </a:ln>
        </p:spPr>
      </p:pic>
      <p:sp>
        <p:nvSpPr>
          <p:cNvPr id="365" name="Google Shape;365;p33"/>
          <p:cNvSpPr txBox="1"/>
          <p:nvPr>
            <p:ph idx="1" type="body"/>
          </p:nvPr>
        </p:nvSpPr>
        <p:spPr>
          <a:xfrm>
            <a:off x="700075" y="3974775"/>
            <a:ext cx="7877100" cy="935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With the increase in patch size, we can see Increase in Testing Accuracy that is happening by avoiding overfitting as training accuracy is decreased.</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366" name="Google Shape;366;p33"/>
          <p:cNvSpPr txBox="1"/>
          <p:nvPr/>
        </p:nvSpPr>
        <p:spPr>
          <a:xfrm>
            <a:off x="1212825" y="538475"/>
            <a:ext cx="49485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lang="en-GB" sz="1600">
                <a:solidFill>
                  <a:schemeClr val="lt1"/>
                </a:solidFill>
                <a:latin typeface="Lato"/>
                <a:ea typeface="Lato"/>
                <a:cs typeface="Lato"/>
                <a:sym typeface="Lato"/>
              </a:rPr>
              <a:t>Cutout with different patch sizes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nvSpPr>
        <p:spPr>
          <a:xfrm>
            <a:off x="1212825" y="538475"/>
            <a:ext cx="49485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lang="en-GB" sz="1600">
                <a:solidFill>
                  <a:schemeClr val="lt1"/>
                </a:solidFill>
                <a:latin typeface="Lato"/>
                <a:ea typeface="Lato"/>
                <a:cs typeface="Lato"/>
                <a:sym typeface="Lato"/>
              </a:rPr>
              <a:t>Random Earsing</a:t>
            </a:r>
            <a:endParaRPr>
              <a:latin typeface="Lato"/>
              <a:ea typeface="Lato"/>
              <a:cs typeface="Lato"/>
              <a:sym typeface="Lato"/>
            </a:endParaRPr>
          </a:p>
        </p:txBody>
      </p:sp>
      <p:pic>
        <p:nvPicPr>
          <p:cNvPr id="372" name="Google Shape;372;p34"/>
          <p:cNvPicPr preferRelativeResize="0"/>
          <p:nvPr/>
        </p:nvPicPr>
        <p:blipFill>
          <a:blip r:embed="rId3">
            <a:alphaModFix/>
          </a:blip>
          <a:stretch>
            <a:fillRect/>
          </a:stretch>
        </p:blipFill>
        <p:spPr>
          <a:xfrm>
            <a:off x="598175" y="969575"/>
            <a:ext cx="2903606" cy="3869126"/>
          </a:xfrm>
          <a:prstGeom prst="rect">
            <a:avLst/>
          </a:prstGeom>
          <a:noFill/>
          <a:ln>
            <a:noFill/>
          </a:ln>
        </p:spPr>
      </p:pic>
      <p:pic>
        <p:nvPicPr>
          <p:cNvPr id="373" name="Google Shape;373;p34"/>
          <p:cNvPicPr preferRelativeResize="0"/>
          <p:nvPr/>
        </p:nvPicPr>
        <p:blipFill>
          <a:blip r:embed="rId4">
            <a:alphaModFix/>
          </a:blip>
          <a:stretch>
            <a:fillRect/>
          </a:stretch>
        </p:blipFill>
        <p:spPr>
          <a:xfrm>
            <a:off x="6161331" y="969575"/>
            <a:ext cx="2843912" cy="3869125"/>
          </a:xfrm>
          <a:prstGeom prst="rect">
            <a:avLst/>
          </a:prstGeom>
          <a:noFill/>
          <a:ln>
            <a:noFill/>
          </a:ln>
        </p:spPr>
      </p:pic>
      <p:sp>
        <p:nvSpPr>
          <p:cNvPr id="374" name="Google Shape;374;p34"/>
          <p:cNvSpPr txBox="1"/>
          <p:nvPr/>
        </p:nvSpPr>
        <p:spPr>
          <a:xfrm>
            <a:off x="3773000" y="1055425"/>
            <a:ext cx="2085900" cy="2462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1600">
                <a:solidFill>
                  <a:schemeClr val="lt1"/>
                </a:solidFill>
                <a:latin typeface="Lato"/>
                <a:ea typeface="Lato"/>
                <a:cs typeface="Lato"/>
                <a:sym typeface="Lato"/>
              </a:rPr>
              <a:t>Filling with Random Values</a:t>
            </a:r>
            <a:endParaRPr sz="16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sz="16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sz="1600">
              <a:solidFill>
                <a:schemeClr val="lt1"/>
              </a:solidFill>
              <a:latin typeface="Lato"/>
              <a:ea typeface="Lato"/>
              <a:cs typeface="Lato"/>
              <a:sym typeface="Lato"/>
            </a:endParaRPr>
          </a:p>
          <a:p>
            <a:pPr indent="457200" lvl="0" marL="0" rtl="0" algn="l">
              <a:lnSpc>
                <a:spcPct val="115000"/>
              </a:lnSpc>
              <a:spcBef>
                <a:spcPts val="1600"/>
              </a:spcBef>
              <a:spcAft>
                <a:spcPts val="1600"/>
              </a:spcAft>
              <a:buNone/>
            </a:pPr>
            <a:r>
              <a:rPr lang="en-GB" sz="1600">
                <a:solidFill>
                  <a:schemeClr val="lt1"/>
                </a:solidFill>
                <a:latin typeface="Lato"/>
                <a:ea typeface="Lato"/>
                <a:cs typeface="Lato"/>
                <a:sym typeface="Lato"/>
              </a:rPr>
              <a:t>Filling with Mean Values </a:t>
            </a:r>
            <a:endParaRPr sz="1600">
              <a:solidFill>
                <a:schemeClr val="lt1"/>
              </a:solidFill>
              <a:latin typeface="Lato"/>
              <a:ea typeface="Lato"/>
              <a:cs typeface="Lato"/>
              <a:sym typeface="Lato"/>
            </a:endParaRPr>
          </a:p>
        </p:txBody>
      </p:sp>
      <p:cxnSp>
        <p:nvCxnSpPr>
          <p:cNvPr id="375" name="Google Shape;375;p34"/>
          <p:cNvCxnSpPr/>
          <p:nvPr/>
        </p:nvCxnSpPr>
        <p:spPr>
          <a:xfrm flipH="1">
            <a:off x="3772925" y="1262025"/>
            <a:ext cx="435000" cy="90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34"/>
          <p:cNvCxnSpPr/>
          <p:nvPr/>
        </p:nvCxnSpPr>
        <p:spPr>
          <a:xfrm>
            <a:off x="5206400" y="3295225"/>
            <a:ext cx="652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1297500" y="393750"/>
            <a:ext cx="6052800" cy="8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Some Other Experiments With Change in Number of Patches in Cutout</a:t>
            </a:r>
            <a:endParaRPr sz="2000"/>
          </a:p>
        </p:txBody>
      </p:sp>
      <p:pic>
        <p:nvPicPr>
          <p:cNvPr id="382" name="Google Shape;382;p35"/>
          <p:cNvPicPr preferRelativeResize="0"/>
          <p:nvPr/>
        </p:nvPicPr>
        <p:blipFill>
          <a:blip r:embed="rId3">
            <a:alphaModFix/>
          </a:blip>
          <a:stretch>
            <a:fillRect/>
          </a:stretch>
        </p:blipFill>
        <p:spPr>
          <a:xfrm>
            <a:off x="1581875" y="1283850"/>
            <a:ext cx="2688095" cy="3598349"/>
          </a:xfrm>
          <a:prstGeom prst="rect">
            <a:avLst/>
          </a:prstGeom>
          <a:noFill/>
          <a:ln>
            <a:noFill/>
          </a:ln>
        </p:spPr>
      </p:pic>
      <p:pic>
        <p:nvPicPr>
          <p:cNvPr id="383" name="Google Shape;383;p35"/>
          <p:cNvPicPr preferRelativeResize="0"/>
          <p:nvPr/>
        </p:nvPicPr>
        <p:blipFill>
          <a:blip r:embed="rId4">
            <a:alphaModFix/>
          </a:blip>
          <a:stretch>
            <a:fillRect/>
          </a:stretch>
        </p:blipFill>
        <p:spPr>
          <a:xfrm>
            <a:off x="4422370" y="1283850"/>
            <a:ext cx="2643540" cy="359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479450"/>
            <a:ext cx="3798900" cy="8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a:p>
            <a:pPr indent="0" lvl="0" marL="0" rtl="0" algn="l">
              <a:spcBef>
                <a:spcPts val="0"/>
              </a:spcBef>
              <a:spcAft>
                <a:spcPts val="0"/>
              </a:spcAft>
              <a:buNone/>
            </a:pPr>
            <a:r>
              <a:t/>
            </a:r>
            <a:endParaRPr/>
          </a:p>
        </p:txBody>
      </p:sp>
      <p:sp>
        <p:nvSpPr>
          <p:cNvPr id="235" name="Google Shape;235;p18"/>
          <p:cNvSpPr txBox="1"/>
          <p:nvPr>
            <p:ph idx="1" type="body"/>
          </p:nvPr>
        </p:nvSpPr>
        <p:spPr>
          <a:xfrm>
            <a:off x="1297500" y="1414600"/>
            <a:ext cx="4267800" cy="29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chemeClr val="dk2"/>
                </a:solidFill>
              </a:rPr>
              <a:t>Understand the Importance of Regularization and To compare the different types on </a:t>
            </a:r>
            <a:r>
              <a:rPr b="1" lang="en-GB" sz="1600">
                <a:solidFill>
                  <a:schemeClr val="dk2"/>
                </a:solidFill>
              </a:rPr>
              <a:t>Data Augmentation</a:t>
            </a:r>
            <a:r>
              <a:rPr lang="en-GB" sz="1400">
                <a:solidFill>
                  <a:schemeClr val="dk2"/>
                </a:solidFill>
              </a:rPr>
              <a:t> like </a:t>
            </a:r>
            <a:r>
              <a:rPr b="1" lang="en-GB" sz="1600">
                <a:solidFill>
                  <a:schemeClr val="dk2"/>
                </a:solidFill>
              </a:rPr>
              <a:t>Cutout of image</a:t>
            </a:r>
            <a:r>
              <a:rPr lang="en-GB" sz="1400">
                <a:solidFill>
                  <a:schemeClr val="dk2"/>
                </a:solidFill>
              </a:rPr>
              <a:t> and </a:t>
            </a:r>
            <a:r>
              <a:rPr b="1" lang="en-GB" sz="1600">
                <a:solidFill>
                  <a:schemeClr val="dk2"/>
                </a:solidFill>
              </a:rPr>
              <a:t>Random Earsing</a:t>
            </a:r>
            <a:r>
              <a:rPr lang="en-GB" sz="1400">
                <a:solidFill>
                  <a:schemeClr val="dk2"/>
                </a:solidFill>
              </a:rPr>
              <a:t> </a:t>
            </a:r>
            <a:endParaRPr sz="1400">
              <a:solidFill>
                <a:srgbClr val="FFFFFF"/>
              </a:solidFill>
            </a:endParaRPr>
          </a:p>
        </p:txBody>
      </p:sp>
      <p:sp>
        <p:nvSpPr>
          <p:cNvPr id="236" name="Google Shape;236;p18"/>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6"/>
          <p:cNvSpPr txBox="1"/>
          <p:nvPr>
            <p:ph type="title"/>
          </p:nvPr>
        </p:nvSpPr>
        <p:spPr>
          <a:xfrm>
            <a:off x="1297500" y="393750"/>
            <a:ext cx="3798900" cy="6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89" name="Google Shape;389;p36"/>
          <p:cNvSpPr txBox="1"/>
          <p:nvPr>
            <p:ph idx="1" type="body"/>
          </p:nvPr>
        </p:nvSpPr>
        <p:spPr>
          <a:xfrm>
            <a:off x="1297500" y="1185900"/>
            <a:ext cx="7150800" cy="95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Data Augmentation techniques like Cutout and Random </a:t>
            </a:r>
            <a:r>
              <a:rPr lang="en-GB"/>
              <a:t>erasing</a:t>
            </a:r>
            <a:r>
              <a:rPr lang="en-GB"/>
              <a:t> are simple to </a:t>
            </a:r>
            <a:r>
              <a:rPr lang="en-GB"/>
              <a:t>implement</a:t>
            </a:r>
            <a:r>
              <a:rPr lang="en-GB"/>
              <a:t> and we can see that it has shown improvement in </a:t>
            </a:r>
            <a:r>
              <a:rPr lang="en-GB"/>
              <a:t>performance</a:t>
            </a:r>
            <a:r>
              <a:rPr lang="en-GB"/>
              <a:t>. In future we can use these </a:t>
            </a:r>
            <a:r>
              <a:rPr lang="en-GB"/>
              <a:t>techniques</a:t>
            </a:r>
            <a:r>
              <a:rPr lang="en-GB"/>
              <a:t> in object-detection, </a:t>
            </a:r>
            <a:r>
              <a:rPr lang="en-GB"/>
              <a:t>person</a:t>
            </a:r>
            <a:r>
              <a:rPr lang="en-GB"/>
              <a:t> identification  and various </a:t>
            </a:r>
            <a:r>
              <a:rPr lang="en-GB"/>
              <a:t>recognition</a:t>
            </a:r>
            <a:r>
              <a:rPr lang="en-GB"/>
              <a:t> tasks.</a:t>
            </a:r>
            <a:endParaRPr/>
          </a:p>
        </p:txBody>
      </p:sp>
      <p:sp>
        <p:nvSpPr>
          <p:cNvPr id="390" name="Google Shape;390;p36"/>
          <p:cNvSpPr txBox="1"/>
          <p:nvPr>
            <p:ph type="title"/>
          </p:nvPr>
        </p:nvSpPr>
        <p:spPr>
          <a:xfrm>
            <a:off x="4809575" y="3231725"/>
            <a:ext cx="3798900" cy="65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3798900" cy="6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2" name="Google Shape;242;p19"/>
          <p:cNvSpPr txBox="1"/>
          <p:nvPr>
            <p:ph idx="1" type="body"/>
          </p:nvPr>
        </p:nvSpPr>
        <p:spPr>
          <a:xfrm>
            <a:off x="1232275" y="1298425"/>
            <a:ext cx="69006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CNN’s are capable of learning complex hierarchical feature representations of images. As the complexity of the task to be solved increases, the resource utilization of such models increases as well.</a:t>
            </a:r>
            <a:endParaRPr/>
          </a:p>
          <a:p>
            <a:pPr indent="0" lvl="0" marL="0" rtl="0" algn="l">
              <a:spcBef>
                <a:spcPts val="1600"/>
              </a:spcBef>
              <a:spcAft>
                <a:spcPts val="0"/>
              </a:spcAft>
              <a:buNone/>
            </a:pPr>
            <a:r>
              <a:rPr lang="en-GB"/>
              <a:t>In order to combat the potential for overfitting, several different regularization techniques can be applied, such as data augmentation or the judicious addition of noise to activations, parameters, or data.</a:t>
            </a:r>
            <a:endParaRPr/>
          </a:p>
          <a:p>
            <a:pPr indent="0" lvl="0" marL="0" rtl="0" algn="l">
              <a:spcBef>
                <a:spcPts val="1600"/>
              </a:spcBef>
              <a:spcAft>
                <a:spcPts val="0"/>
              </a:spcAft>
              <a:buNone/>
            </a:pPr>
            <a:r>
              <a:rPr lang="en-GB"/>
              <a:t>In this work, we perform the analysis between data augmentation techniques (CutOut &amp; Random Erasing) with the baseline model.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Regularization</a:t>
            </a:r>
            <a:endParaRPr/>
          </a:p>
        </p:txBody>
      </p:sp>
      <p:sp>
        <p:nvSpPr>
          <p:cNvPr id="248" name="Google Shape;248;p20"/>
          <p:cNvSpPr txBox="1"/>
          <p:nvPr>
            <p:ph idx="1" type="body"/>
          </p:nvPr>
        </p:nvSpPr>
        <p:spPr>
          <a:xfrm>
            <a:off x="1297500" y="1050650"/>
            <a:ext cx="6881100" cy="287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What is Regularization?</a:t>
            </a:r>
            <a:endParaRPr sz="1600">
              <a:solidFill>
                <a:srgbClr val="FFFFFF"/>
              </a:solidFill>
            </a:endParaRPr>
          </a:p>
          <a:p>
            <a:pPr indent="0" lvl="0" marL="457200" rtl="0" algn="l">
              <a:spcBef>
                <a:spcPts val="1600"/>
              </a:spcBef>
              <a:spcAft>
                <a:spcPts val="0"/>
              </a:spcAft>
              <a:buNone/>
            </a:pPr>
            <a:r>
              <a:rPr lang="en-GB" sz="1500">
                <a:solidFill>
                  <a:srgbClr val="FFFFFF"/>
                </a:solidFill>
              </a:rPr>
              <a:t>Regularization is a method to constraint the model to fit our data accurately and not overfit.</a:t>
            </a:r>
            <a:endParaRPr sz="1500">
              <a:solidFill>
                <a:srgbClr val="FFFFFF"/>
              </a:solidFill>
            </a:endParaRPr>
          </a:p>
          <a:p>
            <a:pPr indent="-330200" lvl="0" marL="457200" rtl="0" algn="l">
              <a:spcBef>
                <a:spcPts val="1600"/>
              </a:spcBef>
              <a:spcAft>
                <a:spcPts val="0"/>
              </a:spcAft>
              <a:buClr>
                <a:srgbClr val="FFFFFF"/>
              </a:buClr>
              <a:buSzPts val="1600"/>
              <a:buChar char="●"/>
            </a:pPr>
            <a:r>
              <a:rPr lang="en-GB" sz="1600">
                <a:solidFill>
                  <a:srgbClr val="FFFFFF"/>
                </a:solidFill>
              </a:rPr>
              <a:t>Why it occurs?</a:t>
            </a:r>
            <a:endParaRPr sz="1600"/>
          </a:p>
          <a:p>
            <a:pPr indent="0" lvl="0" marL="457200" rtl="0" algn="just">
              <a:spcBef>
                <a:spcPts val="1600"/>
              </a:spcBef>
              <a:spcAft>
                <a:spcPts val="0"/>
              </a:spcAft>
              <a:buNone/>
            </a:pPr>
            <a:r>
              <a:rPr lang="en-GB" sz="1500"/>
              <a:t>When the training data is relatively small and is an insufficient representation of the underlying distribution that it is sampled from, the model fails to learn a generalizable mapping.</a:t>
            </a:r>
            <a:endParaRPr sz="16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249" name="Google Shape;249;p2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a:t>
            </a:r>
            <a:r>
              <a:rPr lang="en-GB"/>
              <a:t>Regularization</a:t>
            </a:r>
            <a:endParaRPr/>
          </a:p>
        </p:txBody>
      </p:sp>
      <p:sp>
        <p:nvSpPr>
          <p:cNvPr id="255" name="Google Shape;255;p21"/>
          <p:cNvSpPr txBox="1"/>
          <p:nvPr>
            <p:ph idx="1" type="body"/>
          </p:nvPr>
        </p:nvSpPr>
        <p:spPr>
          <a:xfrm>
            <a:off x="1297500" y="1050650"/>
            <a:ext cx="6881100" cy="2872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FFFF"/>
              </a:buClr>
              <a:buSzPts val="1600"/>
              <a:buChar char="●"/>
            </a:pPr>
            <a:r>
              <a:rPr lang="en-GB" sz="1600">
                <a:solidFill>
                  <a:srgbClr val="FFFFFF"/>
                </a:solidFill>
              </a:rPr>
              <a:t>Dropout</a:t>
            </a:r>
            <a:endParaRPr sz="1500">
              <a:solidFill>
                <a:srgbClr val="FFFFFF"/>
              </a:solidFill>
            </a:endParaRPr>
          </a:p>
          <a:p>
            <a:pPr indent="-330200" lvl="0" marL="457200" rtl="0" algn="l">
              <a:lnSpc>
                <a:spcPct val="115000"/>
              </a:lnSpc>
              <a:spcBef>
                <a:spcPts val="0"/>
              </a:spcBef>
              <a:spcAft>
                <a:spcPts val="0"/>
              </a:spcAft>
              <a:buClr>
                <a:srgbClr val="FFFFFF"/>
              </a:buClr>
              <a:buSzPts val="1600"/>
              <a:buChar char="●"/>
            </a:pPr>
            <a:r>
              <a:rPr lang="en-GB" sz="1600">
                <a:solidFill>
                  <a:srgbClr val="FFFFFF"/>
                </a:solidFill>
              </a:rPr>
              <a:t>Data Augmentation</a:t>
            </a:r>
            <a:endParaRPr sz="1600"/>
          </a:p>
          <a:p>
            <a:pPr indent="0" lvl="0" marL="457200" rtl="0" algn="l">
              <a:spcBef>
                <a:spcPts val="1600"/>
              </a:spcBef>
              <a:spcAft>
                <a:spcPts val="0"/>
              </a:spcAft>
              <a:buNone/>
            </a:pPr>
            <a:r>
              <a:rPr lang="en-GB" sz="1500"/>
              <a:t>R</a:t>
            </a:r>
            <a:r>
              <a:rPr lang="en-GB" sz="1600"/>
              <a:t>otating the image, flipping, scaling, shifting, cropping, etc.</a:t>
            </a:r>
            <a:endParaRPr sz="1600">
              <a:solidFill>
                <a:srgbClr val="FFFFFF"/>
              </a:solidFill>
            </a:endParaRPr>
          </a:p>
          <a:p>
            <a:pPr indent="-330200" lvl="0" marL="457200" rtl="0" algn="l">
              <a:lnSpc>
                <a:spcPct val="150000"/>
              </a:lnSpc>
              <a:spcBef>
                <a:spcPts val="1600"/>
              </a:spcBef>
              <a:spcAft>
                <a:spcPts val="0"/>
              </a:spcAft>
              <a:buSzPts val="1600"/>
              <a:buChar char="●"/>
            </a:pPr>
            <a:r>
              <a:rPr lang="en-GB" sz="1600"/>
              <a:t>Early Stopping</a:t>
            </a:r>
            <a:endParaRPr sz="1600"/>
          </a:p>
          <a:p>
            <a:pPr indent="-330200" lvl="0" marL="457200" rtl="0" algn="l">
              <a:lnSpc>
                <a:spcPct val="150000"/>
              </a:lnSpc>
              <a:spcBef>
                <a:spcPts val="0"/>
              </a:spcBef>
              <a:spcAft>
                <a:spcPts val="0"/>
              </a:spcAft>
              <a:buSzPts val="1600"/>
              <a:buChar char="●"/>
            </a:pPr>
            <a:r>
              <a:rPr lang="en-GB" sz="1600"/>
              <a:t>L1 &amp; L2 Regularization</a:t>
            </a:r>
            <a:endParaRPr sz="1600"/>
          </a:p>
          <a:p>
            <a:pPr indent="0" lvl="0" marL="457200" rtl="0" algn="l">
              <a:spcBef>
                <a:spcPts val="1600"/>
              </a:spcBef>
              <a:spcAft>
                <a:spcPts val="1600"/>
              </a:spcAft>
              <a:buNone/>
            </a:pPr>
            <a:r>
              <a:t/>
            </a:r>
            <a:endParaRPr sz="1600">
              <a:solidFill>
                <a:srgbClr val="FFFFFF"/>
              </a:solidFill>
            </a:endParaRPr>
          </a:p>
        </p:txBody>
      </p:sp>
      <p:sp>
        <p:nvSpPr>
          <p:cNvPr id="256" name="Google Shape;256;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Augmentation</a:t>
            </a:r>
            <a:endParaRPr/>
          </a:p>
        </p:txBody>
      </p:sp>
      <p:sp>
        <p:nvSpPr>
          <p:cNvPr id="262" name="Google Shape;262;p22"/>
          <p:cNvSpPr txBox="1"/>
          <p:nvPr>
            <p:ph idx="1" type="body"/>
          </p:nvPr>
        </p:nvSpPr>
        <p:spPr>
          <a:xfrm>
            <a:off x="1297500" y="1050650"/>
            <a:ext cx="6881100" cy="374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Cutout</a:t>
            </a:r>
            <a:endParaRPr sz="1600">
              <a:solidFill>
                <a:srgbClr val="FFFFFF"/>
              </a:solidFill>
            </a:endParaRPr>
          </a:p>
          <a:p>
            <a:pPr indent="0" lvl="0" marL="457200" rtl="0" algn="l">
              <a:spcBef>
                <a:spcPts val="1600"/>
              </a:spcBef>
              <a:spcAft>
                <a:spcPts val="0"/>
              </a:spcAft>
              <a:buNone/>
            </a:pPr>
            <a:r>
              <a:rPr lang="en-GB" sz="1500">
                <a:solidFill>
                  <a:srgbClr val="FFFFFF"/>
                </a:solidFill>
              </a:rPr>
              <a:t>In this work we consider applying noise in a similar fashion to dropout, but with two important distinctions. </a:t>
            </a:r>
            <a:endParaRPr sz="1500">
              <a:solidFill>
                <a:srgbClr val="FFFFFF"/>
              </a:solidFill>
            </a:endParaRPr>
          </a:p>
          <a:p>
            <a:pPr indent="0" lvl="0" marL="457200" rtl="0" algn="l">
              <a:spcBef>
                <a:spcPts val="1600"/>
              </a:spcBef>
              <a:spcAft>
                <a:spcPts val="0"/>
              </a:spcAft>
              <a:buNone/>
            </a:pPr>
            <a:r>
              <a:rPr lang="en-GB" sz="1500">
                <a:solidFill>
                  <a:srgbClr val="FFFFFF"/>
                </a:solidFill>
              </a:rPr>
              <a:t>The first difference is that units are dropped out only at the input layer of a CNN, rather than in the intermediate feature layers. </a:t>
            </a:r>
            <a:endParaRPr sz="1500">
              <a:solidFill>
                <a:srgbClr val="FFFFFF"/>
              </a:solidFill>
            </a:endParaRPr>
          </a:p>
          <a:p>
            <a:pPr indent="0" lvl="0" marL="457200" rtl="0" algn="l">
              <a:spcBef>
                <a:spcPts val="1600"/>
              </a:spcBef>
              <a:spcAft>
                <a:spcPts val="0"/>
              </a:spcAft>
              <a:buNone/>
            </a:pPr>
            <a:r>
              <a:rPr lang="en-GB" sz="1500">
                <a:solidFill>
                  <a:srgbClr val="FFFFFF"/>
                </a:solidFill>
              </a:rPr>
              <a:t>The second difference is that we drop out contiguous sections of inputs rather than individual pixels.</a:t>
            </a:r>
            <a:endParaRPr sz="1500">
              <a:solidFill>
                <a:srgbClr val="FFFFFF"/>
              </a:solidFill>
            </a:endParaRPr>
          </a:p>
          <a:p>
            <a:pPr indent="0" lvl="0" marL="457200" rtl="0" algn="l">
              <a:spcBef>
                <a:spcPts val="1600"/>
              </a:spcBef>
              <a:spcAft>
                <a:spcPts val="0"/>
              </a:spcAft>
              <a:buNone/>
            </a:pPr>
            <a:r>
              <a:rPr lang="en-GB" sz="1500">
                <a:solidFill>
                  <a:srgbClr val="FFFFFF"/>
                </a:solidFill>
              </a:rPr>
              <a:t>This simple method works in conjunction with other current state-of-the-art techniques such as residual networks, wide residual networks.</a:t>
            </a:r>
            <a:endParaRPr sz="1500">
              <a:solidFill>
                <a:srgbClr val="FFFFFF"/>
              </a:solidFill>
            </a:endParaRPr>
          </a:p>
          <a:p>
            <a:pPr indent="0" lvl="0" marL="457200" rtl="0" algn="l">
              <a:spcBef>
                <a:spcPts val="1600"/>
              </a:spcBef>
              <a:spcAft>
                <a:spcPts val="0"/>
              </a:spcAft>
              <a:buNone/>
            </a:pPr>
            <a:r>
              <a:t/>
            </a:r>
            <a:endParaRPr sz="1500">
              <a:solidFill>
                <a:srgbClr val="FFFFFF"/>
              </a:solidFill>
            </a:endParaRPr>
          </a:p>
          <a:p>
            <a:pPr indent="0" lvl="0" marL="457200" rtl="0" algn="l">
              <a:spcBef>
                <a:spcPts val="1600"/>
              </a:spcBef>
              <a:spcAft>
                <a:spcPts val="0"/>
              </a:spcAft>
              <a:buNone/>
            </a:pPr>
            <a:r>
              <a:t/>
            </a:r>
            <a:endParaRPr sz="15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263" name="Google Shape;263;p22"/>
          <p:cNvSpPr/>
          <p:nvPr/>
        </p:nvSpPr>
        <p:spPr>
          <a:xfrm>
            <a:off x="7037650" y="0"/>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479450"/>
            <a:ext cx="3798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Augmentation</a:t>
            </a:r>
            <a:endParaRPr/>
          </a:p>
        </p:txBody>
      </p:sp>
      <p:sp>
        <p:nvSpPr>
          <p:cNvPr id="269" name="Google Shape;269;p23"/>
          <p:cNvSpPr txBox="1"/>
          <p:nvPr>
            <p:ph idx="1" type="body"/>
          </p:nvPr>
        </p:nvSpPr>
        <p:spPr>
          <a:xfrm>
            <a:off x="1297500" y="1050650"/>
            <a:ext cx="6881100" cy="33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GB" sz="1600">
                <a:solidFill>
                  <a:srgbClr val="FFFFFF"/>
                </a:solidFill>
              </a:rPr>
              <a:t>Random Erasing</a:t>
            </a:r>
            <a:endParaRPr sz="1600">
              <a:solidFill>
                <a:srgbClr val="FFFFFF"/>
              </a:solidFill>
            </a:endParaRPr>
          </a:p>
          <a:p>
            <a:pPr indent="0" lvl="0" marL="457200" rtl="0" algn="l">
              <a:spcBef>
                <a:spcPts val="1600"/>
              </a:spcBef>
              <a:spcAft>
                <a:spcPts val="0"/>
              </a:spcAft>
              <a:buNone/>
            </a:pPr>
            <a:r>
              <a:rPr lang="en-GB" sz="1500">
                <a:solidFill>
                  <a:srgbClr val="FFFFFF"/>
                </a:solidFill>
              </a:rPr>
              <a:t>It is similar to cutout but the amount of the patch to be cutout is randomly chosen with 50% probability.</a:t>
            </a:r>
            <a:endParaRPr sz="1500">
              <a:solidFill>
                <a:srgbClr val="FFFFFF"/>
              </a:solidFill>
            </a:endParaRPr>
          </a:p>
          <a:p>
            <a:pPr indent="0" lvl="0" marL="457200" rtl="0" algn="l">
              <a:spcBef>
                <a:spcPts val="1600"/>
              </a:spcBef>
              <a:spcAft>
                <a:spcPts val="0"/>
              </a:spcAft>
              <a:buNone/>
            </a:pPr>
            <a:r>
              <a:rPr lang="en-GB" sz="1500">
                <a:solidFill>
                  <a:srgbClr val="FFFFFF"/>
                </a:solidFill>
              </a:rPr>
              <a:t>The area of the patch varies between 2% to 40% of the total area of the image.</a:t>
            </a:r>
            <a:endParaRPr sz="1500">
              <a:solidFill>
                <a:srgbClr val="FFFFFF"/>
              </a:solidFill>
            </a:endParaRPr>
          </a:p>
          <a:p>
            <a:pPr indent="0" lvl="0" marL="457200" rtl="0" algn="l">
              <a:spcBef>
                <a:spcPts val="1600"/>
              </a:spcBef>
              <a:spcAft>
                <a:spcPts val="0"/>
              </a:spcAft>
              <a:buNone/>
            </a:pPr>
            <a:r>
              <a:rPr lang="en-GB" sz="1500">
                <a:solidFill>
                  <a:srgbClr val="FFFFFF"/>
                </a:solidFill>
              </a:rPr>
              <a:t>Different ways using in Random Erasing are:</a:t>
            </a:r>
            <a:endParaRPr sz="1500">
              <a:solidFill>
                <a:srgbClr val="FFFFFF"/>
              </a:solidFill>
            </a:endParaRPr>
          </a:p>
          <a:p>
            <a:pPr indent="-323850" lvl="0" marL="914400" rtl="0" algn="l">
              <a:spcBef>
                <a:spcPts val="1600"/>
              </a:spcBef>
              <a:spcAft>
                <a:spcPts val="0"/>
              </a:spcAft>
              <a:buClr>
                <a:srgbClr val="FFFFFF"/>
              </a:buClr>
              <a:buSzPts val="1500"/>
              <a:buChar char="●"/>
            </a:pPr>
            <a:r>
              <a:rPr lang="en-GB" sz="1500">
                <a:solidFill>
                  <a:srgbClr val="FFFFFF"/>
                </a:solidFill>
              </a:rPr>
              <a:t>Random Erase with Mean.</a:t>
            </a:r>
            <a:endParaRPr sz="1500">
              <a:solidFill>
                <a:srgbClr val="FFFFFF"/>
              </a:solidFill>
            </a:endParaRPr>
          </a:p>
          <a:p>
            <a:pPr indent="-323850" lvl="0" marL="914400" rtl="0" algn="l">
              <a:spcBef>
                <a:spcPts val="0"/>
              </a:spcBef>
              <a:spcAft>
                <a:spcPts val="0"/>
              </a:spcAft>
              <a:buClr>
                <a:srgbClr val="FFFFFF"/>
              </a:buClr>
              <a:buSzPts val="1500"/>
              <a:buChar char="●"/>
            </a:pPr>
            <a:r>
              <a:rPr lang="en-GB" sz="1500">
                <a:solidFill>
                  <a:srgbClr val="FFFFFF"/>
                </a:solidFill>
              </a:rPr>
              <a:t>Random Erase with random pixel colors.</a:t>
            </a:r>
            <a:endParaRPr sz="1500">
              <a:solidFill>
                <a:srgbClr val="FFFFFF"/>
              </a:solidFill>
            </a:endParaRPr>
          </a:p>
          <a:p>
            <a:pPr indent="0" lvl="0" marL="457200" rtl="0" algn="l">
              <a:spcBef>
                <a:spcPts val="1600"/>
              </a:spcBef>
              <a:spcAft>
                <a:spcPts val="0"/>
              </a:spcAft>
              <a:buNone/>
            </a:pPr>
            <a:r>
              <a:t/>
            </a:r>
            <a:endParaRPr sz="1500">
              <a:solidFill>
                <a:srgbClr val="FFFFFF"/>
              </a:solidFill>
            </a:endParaRPr>
          </a:p>
          <a:p>
            <a:pPr indent="0" lvl="0" marL="457200" rtl="0" algn="l">
              <a:spcBef>
                <a:spcPts val="1600"/>
              </a:spcBef>
              <a:spcAft>
                <a:spcPts val="0"/>
              </a:spcAft>
              <a:buNone/>
            </a:pPr>
            <a:r>
              <a:t/>
            </a:r>
            <a:endParaRPr sz="1500">
              <a:solidFill>
                <a:srgbClr val="FFFFFF"/>
              </a:solidFill>
            </a:endParaRPr>
          </a:p>
          <a:p>
            <a:pPr indent="0" lvl="0" marL="457200" rtl="0" algn="l">
              <a:spcBef>
                <a:spcPts val="1600"/>
              </a:spcBef>
              <a:spcAft>
                <a:spcPts val="1600"/>
              </a:spcAft>
              <a:buNone/>
            </a:pPr>
            <a:r>
              <a:t/>
            </a:r>
            <a:endParaRPr sz="1600">
              <a:solidFill>
                <a:srgbClr val="FFFFFF"/>
              </a:solidFill>
            </a:endParaRPr>
          </a:p>
        </p:txBody>
      </p:sp>
      <p:sp>
        <p:nvSpPr>
          <p:cNvPr id="270" name="Google Shape;270;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3798900" cy="6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Images</a:t>
            </a:r>
            <a:endParaRPr/>
          </a:p>
        </p:txBody>
      </p:sp>
      <p:sp>
        <p:nvSpPr>
          <p:cNvPr id="276" name="Google Shape;276;p24"/>
          <p:cNvSpPr txBox="1"/>
          <p:nvPr/>
        </p:nvSpPr>
        <p:spPr>
          <a:xfrm>
            <a:off x="1125150" y="1039425"/>
            <a:ext cx="222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Cutout</a:t>
            </a:r>
            <a:r>
              <a:rPr lang="en-GB" sz="1600">
                <a:solidFill>
                  <a:schemeClr val="lt1"/>
                </a:solidFill>
                <a:latin typeface="Lato"/>
                <a:ea typeface="Lato"/>
                <a:cs typeface="Lato"/>
                <a:sym typeface="Lato"/>
              </a:rPr>
              <a:t> Images</a:t>
            </a:r>
            <a:endParaRPr sz="1600">
              <a:solidFill>
                <a:schemeClr val="lt1"/>
              </a:solidFill>
              <a:latin typeface="Lato"/>
              <a:ea typeface="Lato"/>
              <a:cs typeface="Lato"/>
              <a:sym typeface="Lato"/>
            </a:endParaRPr>
          </a:p>
        </p:txBody>
      </p:sp>
      <p:sp>
        <p:nvSpPr>
          <p:cNvPr id="277" name="Google Shape;277;p24"/>
          <p:cNvSpPr txBox="1"/>
          <p:nvPr/>
        </p:nvSpPr>
        <p:spPr>
          <a:xfrm>
            <a:off x="1210875" y="2850350"/>
            <a:ext cx="20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Original Images</a:t>
            </a:r>
            <a:endParaRPr>
              <a:solidFill>
                <a:schemeClr val="lt1"/>
              </a:solidFill>
              <a:latin typeface="Lato"/>
              <a:ea typeface="Lato"/>
              <a:cs typeface="Lato"/>
              <a:sym typeface="Lato"/>
            </a:endParaRPr>
          </a:p>
        </p:txBody>
      </p:sp>
      <p:pic>
        <p:nvPicPr>
          <p:cNvPr id="278" name="Google Shape;278;p24"/>
          <p:cNvPicPr preferRelativeResize="0"/>
          <p:nvPr/>
        </p:nvPicPr>
        <p:blipFill>
          <a:blip r:embed="rId3">
            <a:alphaModFix/>
          </a:blip>
          <a:stretch>
            <a:fillRect/>
          </a:stretch>
        </p:blipFill>
        <p:spPr>
          <a:xfrm>
            <a:off x="3464375" y="1383650"/>
            <a:ext cx="1351850" cy="1268775"/>
          </a:xfrm>
          <a:prstGeom prst="rect">
            <a:avLst/>
          </a:prstGeom>
          <a:noFill/>
          <a:ln>
            <a:noFill/>
          </a:ln>
        </p:spPr>
      </p:pic>
      <p:pic>
        <p:nvPicPr>
          <p:cNvPr id="279" name="Google Shape;279;p24"/>
          <p:cNvPicPr preferRelativeResize="0"/>
          <p:nvPr/>
        </p:nvPicPr>
        <p:blipFill>
          <a:blip r:embed="rId4">
            <a:alphaModFix/>
          </a:blip>
          <a:stretch>
            <a:fillRect/>
          </a:stretch>
        </p:blipFill>
        <p:spPr>
          <a:xfrm>
            <a:off x="7307725" y="1383650"/>
            <a:ext cx="1411375" cy="1268775"/>
          </a:xfrm>
          <a:prstGeom prst="rect">
            <a:avLst/>
          </a:prstGeom>
          <a:noFill/>
          <a:ln>
            <a:noFill/>
          </a:ln>
        </p:spPr>
      </p:pic>
      <p:pic>
        <p:nvPicPr>
          <p:cNvPr id="280" name="Google Shape;280;p24"/>
          <p:cNvPicPr preferRelativeResize="0"/>
          <p:nvPr/>
        </p:nvPicPr>
        <p:blipFill>
          <a:blip r:embed="rId5">
            <a:alphaModFix/>
          </a:blip>
          <a:stretch>
            <a:fillRect/>
          </a:stretch>
        </p:blipFill>
        <p:spPr>
          <a:xfrm>
            <a:off x="1572275" y="1383650"/>
            <a:ext cx="1335945" cy="1268775"/>
          </a:xfrm>
          <a:prstGeom prst="rect">
            <a:avLst/>
          </a:prstGeom>
          <a:noFill/>
          <a:ln>
            <a:noFill/>
          </a:ln>
        </p:spPr>
      </p:pic>
      <p:pic>
        <p:nvPicPr>
          <p:cNvPr id="281" name="Google Shape;281;p24"/>
          <p:cNvPicPr preferRelativeResize="0"/>
          <p:nvPr/>
        </p:nvPicPr>
        <p:blipFill>
          <a:blip r:embed="rId6">
            <a:alphaModFix/>
          </a:blip>
          <a:stretch>
            <a:fillRect/>
          </a:stretch>
        </p:blipFill>
        <p:spPr>
          <a:xfrm>
            <a:off x="5438350" y="1383650"/>
            <a:ext cx="1411375" cy="1268782"/>
          </a:xfrm>
          <a:prstGeom prst="rect">
            <a:avLst/>
          </a:prstGeom>
          <a:noFill/>
          <a:ln>
            <a:noFill/>
          </a:ln>
        </p:spPr>
      </p:pic>
      <p:pic>
        <p:nvPicPr>
          <p:cNvPr id="282" name="Google Shape;282;p24"/>
          <p:cNvPicPr preferRelativeResize="0"/>
          <p:nvPr/>
        </p:nvPicPr>
        <p:blipFill>
          <a:blip r:embed="rId7">
            <a:alphaModFix/>
          </a:blip>
          <a:stretch>
            <a:fillRect/>
          </a:stretch>
        </p:blipFill>
        <p:spPr>
          <a:xfrm>
            <a:off x="3464383" y="3375700"/>
            <a:ext cx="1156697" cy="1066800"/>
          </a:xfrm>
          <a:prstGeom prst="rect">
            <a:avLst/>
          </a:prstGeom>
          <a:noFill/>
          <a:ln>
            <a:noFill/>
          </a:ln>
        </p:spPr>
      </p:pic>
      <p:pic>
        <p:nvPicPr>
          <p:cNvPr id="283" name="Google Shape;283;p24"/>
          <p:cNvPicPr preferRelativeResize="0"/>
          <p:nvPr/>
        </p:nvPicPr>
        <p:blipFill>
          <a:blip r:embed="rId8">
            <a:alphaModFix/>
          </a:blip>
          <a:stretch>
            <a:fillRect/>
          </a:stretch>
        </p:blipFill>
        <p:spPr>
          <a:xfrm>
            <a:off x="7371376" y="3302200"/>
            <a:ext cx="1351850" cy="1213798"/>
          </a:xfrm>
          <a:prstGeom prst="rect">
            <a:avLst/>
          </a:prstGeom>
          <a:noFill/>
          <a:ln>
            <a:noFill/>
          </a:ln>
        </p:spPr>
      </p:pic>
      <p:pic>
        <p:nvPicPr>
          <p:cNvPr id="284" name="Google Shape;284;p24"/>
          <p:cNvPicPr preferRelativeResize="0"/>
          <p:nvPr/>
        </p:nvPicPr>
        <p:blipFill>
          <a:blip r:embed="rId9">
            <a:alphaModFix/>
          </a:blip>
          <a:stretch>
            <a:fillRect/>
          </a:stretch>
        </p:blipFill>
        <p:spPr>
          <a:xfrm>
            <a:off x="1572285" y="3375700"/>
            <a:ext cx="1074807" cy="1114425"/>
          </a:xfrm>
          <a:prstGeom prst="rect">
            <a:avLst/>
          </a:prstGeom>
          <a:noFill/>
          <a:ln>
            <a:noFill/>
          </a:ln>
        </p:spPr>
      </p:pic>
      <p:pic>
        <p:nvPicPr>
          <p:cNvPr id="285" name="Google Shape;285;p24"/>
          <p:cNvPicPr preferRelativeResize="0"/>
          <p:nvPr/>
        </p:nvPicPr>
        <p:blipFill>
          <a:blip r:embed="rId10">
            <a:alphaModFix/>
          </a:blip>
          <a:stretch>
            <a:fillRect/>
          </a:stretch>
        </p:blipFill>
        <p:spPr>
          <a:xfrm>
            <a:off x="5438357" y="3356650"/>
            <a:ext cx="1115752" cy="110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3798900" cy="6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Images</a:t>
            </a:r>
            <a:endParaRPr/>
          </a:p>
        </p:txBody>
      </p:sp>
      <p:sp>
        <p:nvSpPr>
          <p:cNvPr id="291" name="Google Shape;291;p25"/>
          <p:cNvSpPr txBox="1"/>
          <p:nvPr/>
        </p:nvSpPr>
        <p:spPr>
          <a:xfrm>
            <a:off x="1125150" y="1039425"/>
            <a:ext cx="40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Randomized Images (with Random value)</a:t>
            </a:r>
            <a:endParaRPr sz="1600">
              <a:solidFill>
                <a:schemeClr val="lt1"/>
              </a:solidFill>
              <a:latin typeface="Lato"/>
              <a:ea typeface="Lato"/>
              <a:cs typeface="Lato"/>
              <a:sym typeface="Lato"/>
            </a:endParaRPr>
          </a:p>
        </p:txBody>
      </p:sp>
      <p:pic>
        <p:nvPicPr>
          <p:cNvPr id="292" name="Google Shape;292;p25"/>
          <p:cNvPicPr preferRelativeResize="0"/>
          <p:nvPr/>
        </p:nvPicPr>
        <p:blipFill>
          <a:blip r:embed="rId3">
            <a:alphaModFix/>
          </a:blip>
          <a:stretch>
            <a:fillRect/>
          </a:stretch>
        </p:blipFill>
        <p:spPr>
          <a:xfrm>
            <a:off x="2457825" y="1581600"/>
            <a:ext cx="1395646" cy="1355775"/>
          </a:xfrm>
          <a:prstGeom prst="rect">
            <a:avLst/>
          </a:prstGeom>
          <a:noFill/>
          <a:ln>
            <a:noFill/>
          </a:ln>
        </p:spPr>
      </p:pic>
      <p:pic>
        <p:nvPicPr>
          <p:cNvPr id="293" name="Google Shape;293;p25"/>
          <p:cNvPicPr preferRelativeResize="0"/>
          <p:nvPr/>
        </p:nvPicPr>
        <p:blipFill>
          <a:blip r:embed="rId4">
            <a:alphaModFix/>
          </a:blip>
          <a:stretch>
            <a:fillRect/>
          </a:stretch>
        </p:blipFill>
        <p:spPr>
          <a:xfrm>
            <a:off x="4340975" y="1581600"/>
            <a:ext cx="1450925" cy="1355782"/>
          </a:xfrm>
          <a:prstGeom prst="rect">
            <a:avLst/>
          </a:prstGeom>
          <a:noFill/>
          <a:ln>
            <a:noFill/>
          </a:ln>
        </p:spPr>
      </p:pic>
      <p:pic>
        <p:nvPicPr>
          <p:cNvPr id="294" name="Google Shape;294;p25"/>
          <p:cNvPicPr preferRelativeResize="0"/>
          <p:nvPr/>
        </p:nvPicPr>
        <p:blipFill>
          <a:blip r:embed="rId5">
            <a:alphaModFix/>
          </a:blip>
          <a:stretch>
            <a:fillRect/>
          </a:stretch>
        </p:blipFill>
        <p:spPr>
          <a:xfrm>
            <a:off x="6445550" y="1554750"/>
            <a:ext cx="1590804" cy="1409475"/>
          </a:xfrm>
          <a:prstGeom prst="rect">
            <a:avLst/>
          </a:prstGeom>
          <a:noFill/>
          <a:ln>
            <a:noFill/>
          </a:ln>
        </p:spPr>
      </p:pic>
      <p:pic>
        <p:nvPicPr>
          <p:cNvPr id="295" name="Google Shape;295;p25"/>
          <p:cNvPicPr preferRelativeResize="0"/>
          <p:nvPr/>
        </p:nvPicPr>
        <p:blipFill>
          <a:blip r:embed="rId6">
            <a:alphaModFix/>
          </a:blip>
          <a:stretch>
            <a:fillRect/>
          </a:stretch>
        </p:blipFill>
        <p:spPr>
          <a:xfrm>
            <a:off x="519400" y="1581600"/>
            <a:ext cx="1450925" cy="135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